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8.xml" ContentType="application/inkml+xml"/>
  <Override PartName="/ppt/ink/ink7.xml" ContentType="application/inkml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86" r:id="rId6"/>
    <p:sldId id="289" r:id="rId7"/>
    <p:sldId id="290" r:id="rId8"/>
    <p:sldId id="292" r:id="rId9"/>
    <p:sldId id="262" r:id="rId10"/>
    <p:sldId id="299" r:id="rId11"/>
    <p:sldId id="300" r:id="rId12"/>
    <p:sldId id="301" r:id="rId13"/>
    <p:sldId id="279" r:id="rId14"/>
    <p:sldId id="296" r:id="rId15"/>
    <p:sldId id="280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9" r:id="rId28"/>
    <p:sldId id="320" r:id="rId29"/>
    <p:sldId id="321" r:id="rId30"/>
    <p:sldId id="322" r:id="rId31"/>
    <p:sldId id="323" r:id="rId32"/>
    <p:sldId id="324" r:id="rId33"/>
    <p:sldId id="297" r:id="rId34"/>
    <p:sldId id="285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1D1"/>
    <a:srgbClr val="156082"/>
    <a:srgbClr val="47829C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660"/>
  </p:normalViewPr>
  <p:slideViewPr>
    <p:cSldViewPr snapToGrid="0">
      <p:cViewPr>
        <p:scale>
          <a:sx n="52" d="100"/>
          <a:sy n="52" d="100"/>
        </p:scale>
        <p:origin x="19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1.5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8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1.5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8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1.5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8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1.5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09:28:08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B4E7B-5B59-4D4E-3539-50D70FAE0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0FB8EA-1F13-47C6-6F10-32E9983F2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36ED0B-7D83-C0F6-F846-B1992EB4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F35B6F-B08E-7AEC-2655-2E2F34D2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DCB8FE-3152-C20E-7100-687CC294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98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35495-D1E4-0839-C045-44133A05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00CC3F-C887-D372-8BCF-CDDD396FF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A4F738-41F7-D47F-8664-F5BA3EC4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AAA349-82DC-9A5B-F44E-F7425318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FC07B4-3DE6-46EA-8D15-49DC7098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732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52B4BE2-3B3C-CB4E-9F07-BF417F552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0C26FE-1F84-85B2-AE6D-27E82BC4C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A5734F-0358-6DA3-5961-22AFF676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203C5-B6DE-C6E4-F688-467FC3A5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4F0CDB-0287-4934-1268-6DF518F4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285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4D85A5-264E-2D1B-51BE-F1F7D9F2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00F66A-05A7-E81A-AB95-2A85613C3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501293-386A-65B3-7AD3-8BD225F7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6F1F48-151C-45F3-82A8-033F0DDB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E1AFAE-D451-7C1F-7087-65D459BA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97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B8718C-B561-6710-A8F7-B0A129F7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53306B-FED0-869E-E7D0-5C789EB4E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C41E11-4492-21A2-B937-55379B36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A06FF0-2324-5CFD-56AB-683B852F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CC2179-0F70-74E4-6F02-CE4B63AE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890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D7E691-088A-915D-1855-E531E645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D75D9F-03C1-2C39-C523-2B693EC5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DBA4D5-A6FD-E056-633E-AA94F165B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96FE22-01A1-AA06-C271-384388B5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F7ED3A-8231-9808-97BB-A279188F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5B12E2-1CBE-8442-F2A7-9981C09C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39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6D5EC-32A4-4243-0733-F985A082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46C064-7BE7-2E70-F3DB-ADBE4D3C6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4D3538-3992-91EF-B582-6E048F5D2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2C1B65-9855-C046-0F1C-EC89C54BB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11384C-5A76-41E5-B327-F12D0AE7F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3215A53-E522-8823-1B7B-91E642E9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4400F36-D430-4CE1-D8D5-6C0DEBEC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9F998F6-C7AA-29AD-E3EE-A5CDA24F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94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978372-12AB-EACA-5BA4-8E2A207B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E9C3D10-A42A-C341-C8FC-0557FDA3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EF5FC1-8F81-6459-A1D7-E91443D0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670995-138B-5140-FB2D-B86438EC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09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5DC9CB-6C18-520C-B367-51688621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532E90D-D7D6-72E1-5AF8-E1ED9B80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E83CFF-93AF-F649-4166-E59CDFA4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5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70084-4E8B-DBE2-269A-2CA17646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20138B-E76D-1A7C-AB3A-09CDF5641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2EBADF-E0A8-2EE1-635A-39F7CE29B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F4CEDF-9CCA-0AFC-F2B9-22411EA3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889662-CB39-0382-F11C-F293E5E4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BCB66C-4128-975F-1C5B-B711CB48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83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66FABA-1B3A-7438-97A9-F5057B81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088057-9BAD-89F7-C1B4-ABE594064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97B5B4-2F46-A5E5-8A8D-38471CA0B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12227B-F458-1901-4330-D0D79FE6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D7AF1C-3256-8BEF-6EEF-38734779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C4DF27-5CB5-97E6-DF85-A9A74AE2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87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9CF060-561E-907A-BBB7-CE505E48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72516C-D672-E2C8-4A66-A971F7076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F0EDB4-2D62-00C1-0E0A-E00D67F8A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06425-A653-499E-A670-81A8DCD853DA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32EA3-F85D-7ED1-68B2-F7AAD15F1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3B9997-93BC-99D3-89DC-9793A296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516D32-AC3B-448A-BBEB-DD98D4C406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79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customXml" Target="../ink/ink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26747F-7688-43DD-575A-BCA42584B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4579" y="2009907"/>
            <a:ext cx="3930648" cy="728805"/>
          </a:xfrm>
        </p:spPr>
        <p:txBody>
          <a:bodyPr anchor="t">
            <a:normAutofit fontScale="90000"/>
          </a:bodyPr>
          <a:lstStyle/>
          <a:p>
            <a:pPr algn="l"/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HEALTHLENS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1CF1E96-07F7-6BB3-101E-9784CF688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0909" y="2979712"/>
            <a:ext cx="3517989" cy="728805"/>
          </a:xfrm>
        </p:spPr>
        <p:txBody>
          <a:bodyPr anchor="b">
            <a:noAutofit/>
          </a:bodyPr>
          <a:lstStyle/>
          <a:p>
            <a:r>
              <a:rPr lang="it-IT" sz="1800" dirty="0">
                <a:latin typeface="Baskerville Old Face" panose="02020602080505020303" pitchFamily="18" charset="0"/>
              </a:rPr>
              <a:t>Da dati clinici </a:t>
            </a:r>
            <a:r>
              <a:rPr lang="it-IT" sz="2000" dirty="0">
                <a:latin typeface="Baskerville Old Face" panose="02020602080505020303" pitchFamily="18" charset="0"/>
              </a:rPr>
              <a:t>non</a:t>
            </a:r>
            <a:r>
              <a:rPr lang="it-IT" sz="1800" dirty="0">
                <a:latin typeface="Baskerville Old Face" panose="02020602080505020303" pitchFamily="18" charset="0"/>
              </a:rPr>
              <a:t> strutturati </a:t>
            </a:r>
          </a:p>
          <a:p>
            <a:r>
              <a:rPr lang="it-IT" sz="1800" dirty="0">
                <a:latin typeface="Baskerville Old Face" panose="02020602080505020303" pitchFamily="18" charset="0"/>
              </a:rPr>
              <a:t>a </a:t>
            </a:r>
            <a:r>
              <a:rPr lang="it-IT" sz="2000" dirty="0">
                <a:latin typeface="Baskerville Old Face" panose="02020602080505020303" pitchFamily="18" charset="0"/>
              </a:rPr>
              <a:t>conoscenza</a:t>
            </a:r>
            <a:r>
              <a:rPr lang="it-IT" sz="1800" dirty="0">
                <a:latin typeface="Baskerville Old Face" panose="02020602080505020303" pitchFamily="18" charset="0"/>
              </a:rPr>
              <a:t> strutturata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etoscopio">
            <a:extLst>
              <a:ext uri="{FF2B5EF4-FFF2-40B4-BE49-F238E27FC236}">
                <a16:creationId xmlns:a16="http://schemas.microsoft.com/office/drawing/2014/main" id="{B34B3B13-EC6F-D857-2110-5358327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12" y="666728"/>
            <a:ext cx="5465791" cy="546579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ottotitolo 2">
            <a:extLst>
              <a:ext uri="{FF2B5EF4-FFF2-40B4-BE49-F238E27FC236}">
                <a16:creationId xmlns:a16="http://schemas.microsoft.com/office/drawing/2014/main" id="{A92AAA77-E5D2-DDE3-1A32-B2F97EE5BAA0}"/>
              </a:ext>
            </a:extLst>
          </p:cNvPr>
          <p:cNvSpPr txBox="1">
            <a:spLocks/>
          </p:cNvSpPr>
          <p:nvPr/>
        </p:nvSpPr>
        <p:spPr>
          <a:xfrm>
            <a:off x="7942491" y="5680159"/>
            <a:ext cx="3517989" cy="728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800" dirty="0">
                <a:latin typeface="Baskerville Old Face" panose="02020602080505020303" pitchFamily="18" charset="0"/>
              </a:rPr>
              <a:t>Morabito Iole M63001448</a:t>
            </a:r>
          </a:p>
          <a:p>
            <a:pPr algn="r"/>
            <a:r>
              <a:rPr lang="it-IT" sz="1800" dirty="0">
                <a:latin typeface="Baskerville Old Face" panose="02020602080505020303" pitchFamily="18" charset="0"/>
              </a:rPr>
              <a:t>Traetto Doriana M63001416</a:t>
            </a:r>
          </a:p>
        </p:txBody>
      </p:sp>
    </p:spTree>
    <p:extLst>
      <p:ext uri="{BB962C8B-B14F-4D97-AF65-F5344CB8AC3E}">
        <p14:creationId xmlns:p14="http://schemas.microsoft.com/office/powerpoint/2010/main" val="69211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4. Estrazione e Analisi dei Dati:</a:t>
            </a:r>
            <a:b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</a:br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	</a:t>
            </a:r>
            <a:r>
              <a:rPr lang="it-IT" sz="4800" dirty="0" err="1">
                <a:solidFill>
                  <a:srgbClr val="156082"/>
                </a:solidFill>
                <a:latin typeface="Baskerville Old Face" panose="02020602080505020303" pitchFamily="18" charset="0"/>
              </a:rPr>
              <a:t>Pre</a:t>
            </a:r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-processing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2704014"/>
            <a:ext cx="9941319" cy="4572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Baskerville Old Face" panose="02020602080505020303" pitchFamily="18" charset="0"/>
              </a:rPr>
              <a:t>Tokenizzazione</a:t>
            </a:r>
            <a:r>
              <a:rPr lang="it-IT" sz="2400" dirty="0">
                <a:latin typeface="Baskerville Old Face" panose="02020602080505020303" pitchFamily="18" charset="0"/>
              </a:rPr>
              <a:t> del testo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F008344-2716-16A2-EB90-D11981EA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22" y="3303906"/>
            <a:ext cx="1051560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Funzione per il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preprocessing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del testo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it-IT" altLang="it-IT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preprocess_text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Tokenizzazione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del testo in frasi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sentences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sent_tokenize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Tokenizzazione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del testo in parole e rimozione di punteggiatura e parole stop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preprocessed_sentences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[]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for sentence in sentences: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tokens =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word_tokenize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(sentence)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tokens = [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token.lower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for token in tokens if token not in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string.punctuation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tokens = [token for token in tokens if token not in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stopwords.words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italian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preprocessed_sentence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 '.join(tokens)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preprocessed_sentences.append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preprocessed_sentence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'\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n'.join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preprocessed_sentences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26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4. Estrazione e Analisi dei Dati:</a:t>
            </a:r>
            <a:b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</a:br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	NER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606039"/>
            <a:ext cx="9941319" cy="65034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Uso del modello </a:t>
            </a:r>
            <a:r>
              <a:rPr lang="it-IT" sz="2400" dirty="0" err="1">
                <a:latin typeface="Baskerville Old Face" panose="02020602080505020303" pitchFamily="18" charset="0"/>
              </a:rPr>
              <a:t>pre</a:t>
            </a:r>
            <a:r>
              <a:rPr lang="it-IT" sz="2400" dirty="0">
                <a:latin typeface="Baskerville Old Face" panose="02020602080505020303" pitchFamily="18" charset="0"/>
              </a:rPr>
              <a:t>-addestrato su </a:t>
            </a:r>
            <a:r>
              <a:rPr lang="it-IT" sz="2400" dirty="0" err="1">
                <a:latin typeface="Baskerville Old Face" panose="02020602080505020303" pitchFamily="18" charset="0"/>
              </a:rPr>
              <a:t>Hugging</a:t>
            </a:r>
            <a:r>
              <a:rPr lang="it-IT" sz="2400" dirty="0">
                <a:latin typeface="Baskerville Old Face" panose="02020602080505020303" pitchFamily="18" charset="0"/>
              </a:rPr>
              <a:t> Face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994560C7-B333-46DF-5E8E-AA7833B6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122024"/>
            <a:ext cx="6103127" cy="32316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Carica il modello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model = </a:t>
            </a:r>
            <a:r>
              <a:rPr lang="it-IT" altLang="it-IT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GLiNER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.from_pretrained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("DeepMount00/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universal_ner_ita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Etichette per NER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labels = ["paziente", "malattia", "procedura", "sintomo", "esame complementare", "farmaco"]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Funzione per processare un singolo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process_file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input_file_path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output_file_path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with open(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input_file_path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'r', encoding='utf-8') as file: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 =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file.read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Dividi il testo in parti più piccole se necessario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text_parts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[text[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i:i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+ 500] for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range(0,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(text), 500)]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Predici le entità per ogni parte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all_entities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[]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for part in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text_parts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entities =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model.predict_entities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(part, labels)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all_entities.extend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entities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03BD9D-9FE7-48C5-A43C-E5D4A31F5A7A}"/>
              </a:ext>
            </a:extLst>
          </p:cNvPr>
          <p:cNvSpPr txBox="1"/>
          <p:nvPr/>
        </p:nvSpPr>
        <p:spPr>
          <a:xfrm>
            <a:off x="7091679" y="3587987"/>
            <a:ext cx="4182222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# Rimuovi duplicati e filtra entità non utili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seen_texts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set()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filtered_entities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[]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for entity in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all_entities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text = entity["text"].strip()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label = entity["label"]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text and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text.lower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!=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label.lower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and text not in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seen_texts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seen_texts.add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filtered_entities.append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(entity)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31988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4. Estrazione e Analisi dei Dati:</a:t>
            </a:r>
            <a:b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</a:br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	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606039"/>
            <a:ext cx="9941319" cy="65034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Identificazione delle relazioni semantiche tra le entità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994560C7-B333-46DF-5E8E-AA7833B6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842" y="3245374"/>
            <a:ext cx="4056174" cy="3000821"/>
          </a:xfrm>
          <a:prstGeom prst="rect">
            <a:avLst/>
          </a:prstGeom>
          <a:ln cap="sq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Funzione per estrarre le relazioni basate sulle etichette delle entità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extract_relations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(entities,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case_name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 = []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Aggiungi la relazione "ANAMNESI" tra "caso clinico" e "malattia"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entity in entities: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entity["label"]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malattia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case_name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"ANAMNESI", entity["text"]))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for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(entities)):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for j in range(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+ 1,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(entities)):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entity1 =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entities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[i]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entity2 =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entities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[j]</a:t>
            </a:r>
            <a:endParaRPr lang="en-GB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03BD9D-9FE7-48C5-A43C-E5D4A31F5A7A}"/>
              </a:ext>
            </a:extLst>
          </p:cNvPr>
          <p:cNvSpPr txBox="1"/>
          <p:nvPr/>
        </p:nvSpPr>
        <p:spPr>
          <a:xfrm>
            <a:off x="4469725" y="3314623"/>
            <a:ext cx="7393433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# Estrarre relazioni basate sulle etichette delle entità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entity1["label"] == "paziente" and entity2["label"] == "caso clinico":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((entity1["text"], "PRESENTA", entity2["text"]))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elif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entity1["label"]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malattia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and entity2["label"]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farmaco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((entity1["text"], "RICHIEDE", entity2["text"]))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elif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entity1["label"]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malattia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and entity2["label"]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esame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complementare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((entity1["text"], "CONFERMATA_DA", entity2["text"]))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elif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entity1["label"]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malattia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and entity2["label"] == "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sintomo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((entity1["text"], "CAUSA", entity2["text"]))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elif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entity1["label"] == "malattia" and entity2["label"] == "procedura":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relations.append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((entity1["text"], "TRATTATA_CON", entity2["text"]))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relations</a:t>
            </a:r>
          </a:p>
        </p:txBody>
      </p:sp>
    </p:spTree>
    <p:extLst>
      <p:ext uri="{BB962C8B-B14F-4D97-AF65-F5344CB8AC3E}">
        <p14:creationId xmlns:p14="http://schemas.microsoft.com/office/powerpoint/2010/main" val="353808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20" y="1774089"/>
            <a:ext cx="4175205" cy="3146963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Processo di costruzione</a:t>
            </a:r>
          </a:p>
          <a:p>
            <a:pPr marL="0" indent="0">
              <a:buNone/>
            </a:pPr>
            <a:r>
              <a:rPr lang="it-IT" sz="2400" dirty="0">
                <a:latin typeface="Baskerville Old Face" panose="02020602080505020303" pitchFamily="18" charset="0"/>
              </a:rPr>
              <a:t>    - Filtraggio del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Uso di Neo4j</a:t>
            </a:r>
          </a:p>
          <a:p>
            <a:pPr marL="457200" lvl="1" indent="0">
              <a:buNone/>
            </a:pPr>
            <a:r>
              <a:rPr lang="it-IT" dirty="0">
                <a:latin typeface="Baskerville Old Face" panose="02020602080505020303" pitchFamily="18" charset="0"/>
              </a:rPr>
              <a:t>- Creazione del database </a:t>
            </a:r>
            <a:r>
              <a:rPr lang="it-IT" dirty="0" err="1">
                <a:latin typeface="Baskerville Old Face" panose="02020602080505020303" pitchFamily="18" charset="0"/>
              </a:rPr>
              <a:t>MedicalDB</a:t>
            </a:r>
            <a:endParaRPr lang="it-IT" dirty="0"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r>
              <a:rPr lang="it-IT" dirty="0">
                <a:latin typeface="Baskerville Old Face" panose="02020602080505020303" pitchFamily="18" charset="0"/>
              </a:rPr>
              <a:t>- Caricamento dei .csv (4 file)</a:t>
            </a:r>
          </a:p>
          <a:p>
            <a:pPr marL="457200" lvl="1" indent="0">
              <a:buNone/>
            </a:pPr>
            <a:r>
              <a:rPr lang="it-IT" dirty="0">
                <a:latin typeface="Baskerville Old Face" panose="02020602080505020303" pitchFamily="18" charset="0"/>
              </a:rPr>
              <a:t>- Query per le entità e relazioni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DCA884A-324F-46DB-59B3-9CDC7E0320E2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5. Knowledge </a:t>
            </a:r>
            <a:r>
              <a:rPr lang="it-IT" sz="5400" dirty="0" err="1">
                <a:solidFill>
                  <a:srgbClr val="156082"/>
                </a:solidFill>
                <a:latin typeface="Baskerville Old Face" panose="02020602080505020303" pitchFamily="18" charset="0"/>
              </a:rPr>
              <a:t>Graph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867C0-E8B2-361C-3464-2B2D54C31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876" y="1707616"/>
            <a:ext cx="5271829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LOAD CSV WITH HEADERS FROM 'file:///entita_anamnesi.csv' AS row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MERGE (e {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row.case_id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id: row.id, label: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row.label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SET e:`${row.label}`;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AA0F67-A269-5930-B5E8-D0A0DD7C3039}"/>
              </a:ext>
            </a:extLst>
          </p:cNvPr>
          <p:cNvSpPr txBox="1"/>
          <p:nvPr/>
        </p:nvSpPr>
        <p:spPr>
          <a:xfrm>
            <a:off x="5028325" y="2844887"/>
            <a:ext cx="6472269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LOAD CSV WITH HEADERS FROM 'file:///relazioni_anamnesi.csv' AS row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(start {id: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row.start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 (end {id: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row.end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WITH start, end,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row.relationship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FOREACH (_ IN CASE WHEN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'PRESENTA' THEN [1] ELSE [] END |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MERGE (start)-[:PRESENTA]-&gt;(end))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FOREACH (_ IN CASE WHEN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'ANAMNESI' THEN [1] ELSE [] END |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MERGE (start)-[:ANAMNESI]-&gt;(end))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FOREACH (_ IN CASE WHEN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'RICHIEDE' THEN [1] ELSE [] END |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MERGE (start)-[:RICHIEDE]-&gt;(end))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FOREACH (_ IN CASE WHEN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'TRATTATA_CON' THEN [1] ELSE [] END |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MERGE (start)-[:TRATTATA_CON]-&gt;(end))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FOREACH (_ IN CASE WHEN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'CONFERMATA_DA' THEN [1] ELSE [] END |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MERGE (start)-[:CONFERMATA_DA]-&gt;(end))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FOREACH (_ IN CASE WHEN 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relType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'CAUSA' THEN [1] ELSE [] END |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MERGE (start)-[:CAUSA]-&gt;(end));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DDBB64-AB00-6CAA-49C5-29DE02E06BC5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query per ogni categoria. </a:t>
            </a:r>
          </a:p>
        </p:txBody>
      </p:sp>
    </p:spTree>
    <p:extLst>
      <p:ext uri="{BB962C8B-B14F-4D97-AF65-F5344CB8AC3E}">
        <p14:creationId xmlns:p14="http://schemas.microsoft.com/office/powerpoint/2010/main" val="70277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DCA884A-324F-46DB-59B3-9CDC7E0320E2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5. Knowledge </a:t>
            </a:r>
            <a:r>
              <a:rPr lang="it-IT" sz="5400" dirty="0" err="1">
                <a:solidFill>
                  <a:srgbClr val="156082"/>
                </a:solidFill>
                <a:latin typeface="Baskerville Old Face" panose="02020602080505020303" pitchFamily="18" charset="0"/>
              </a:rPr>
              <a:t>Graph</a:t>
            </a:r>
            <a:endParaRPr lang="it-IT" sz="5400" dirty="0">
              <a:solidFill>
                <a:srgbClr val="156082"/>
              </a:solidFill>
            </a:endParaRPr>
          </a:p>
        </p:txBody>
      </p:sp>
      <p:pic>
        <p:nvPicPr>
          <p:cNvPr id="6" name="Immagine 5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34F8734E-69A4-D27C-3D7B-AE147411C0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26013" r="31386"/>
          <a:stretch/>
        </p:blipFill>
        <p:spPr bwMode="auto">
          <a:xfrm>
            <a:off x="853120" y="1570971"/>
            <a:ext cx="7856901" cy="4476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936E253-7F01-DFB5-03D1-976108AE8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779" y="1766689"/>
            <a:ext cx="5009101" cy="1569660"/>
          </a:xfrm>
          <a:prstGeom prst="rect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MATCH (e {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 'casos_clinicos_cardiologia41'})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 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e.label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IN ['paziente', 'malattia', 'procedura', 'sintomo', 'esame complementare', 'farmaco', 'caso clinico']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OPTIONAL MATCH (e)-[r]-&gt;(related)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WHERE </a:t>
            </a:r>
            <a:r>
              <a:rPr lang="en-GB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related.case_id</a:t>
            </a:r>
            <a:r>
              <a:rPr lang="en-GB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= 'casos_clinicos_cardiologia41'</a:t>
            </a:r>
            <a:endParaRPr lang="it-IT" altLang="it-IT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 e, r, </a:t>
            </a:r>
            <a:r>
              <a:rPr lang="it-IT" altLang="it-IT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related</a:t>
            </a:r>
            <a:r>
              <a:rPr lang="it-IT" altLang="it-IT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301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2B86CC8-38FA-645B-E369-4ED793EB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85" y="1136323"/>
            <a:ext cx="5274824" cy="484888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B3753B-B846-D82C-56A3-85C3D830F7B2}"/>
              </a:ext>
            </a:extLst>
          </p:cNvPr>
          <p:cNvSpPr txBox="1"/>
          <p:nvPr/>
        </p:nvSpPr>
        <p:spPr>
          <a:xfrm>
            <a:off x="851596" y="1747694"/>
            <a:ext cx="4480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atin typeface="Baskerville Old Face" panose="02020602080505020303" pitchFamily="18" charset="0"/>
              </a:rPr>
              <a:t> Prototipi dell'interfaccia utente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</a:t>
            </a:r>
            <a:r>
              <a:rPr lang="it-IT" sz="2400" b="1" dirty="0">
                <a:latin typeface="Baskerville Old Face" panose="02020602080505020303" pitchFamily="18" charset="0"/>
              </a:rPr>
              <a:t>Home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Caso clinico specifico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utils.py (funzioni di utilità)</a:t>
            </a:r>
          </a:p>
          <a:p>
            <a:r>
              <a:rPr lang="it-IT" sz="2400" dirty="0">
                <a:latin typeface="Baskerville Old Face" panose="02020602080505020303" pitchFamily="18" charset="0"/>
              </a:rPr>
              <a:t> - medical.py (logica principale e interfaccia)</a:t>
            </a:r>
          </a:p>
          <a:p>
            <a:r>
              <a:rPr lang="it-IT" sz="2400" dirty="0">
                <a:latin typeface="Baskerville Old Face" panose="02020602080505020303" pitchFamily="18" charset="0"/>
              </a:rPr>
              <a:t> - requirements.txt (dipendenze del progetto)</a:t>
            </a:r>
          </a:p>
          <a:p>
            <a:r>
              <a:rPr lang="it-IT" sz="2400" dirty="0">
                <a:latin typeface="Baskerville Old Face" panose="02020602080505020303" pitchFamily="18" charset="0"/>
              </a:rPr>
              <a:t> - styles.css (scelte di front-end)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3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B3753B-B846-D82C-56A3-85C3D830F7B2}"/>
              </a:ext>
            </a:extLst>
          </p:cNvPr>
          <p:cNvSpPr txBox="1"/>
          <p:nvPr/>
        </p:nvSpPr>
        <p:spPr>
          <a:xfrm>
            <a:off x="851596" y="1747694"/>
            <a:ext cx="4480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atin typeface="Baskerville Old Face" panose="02020602080505020303" pitchFamily="18" charset="0"/>
              </a:rPr>
              <a:t> Prototipi dell'interfaccia utente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Home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</a:t>
            </a:r>
            <a:r>
              <a:rPr lang="it-IT" sz="2400" b="1" dirty="0">
                <a:latin typeface="Baskerville Old Face" panose="02020602080505020303" pitchFamily="18" charset="0"/>
              </a:rPr>
              <a:t>Caso clinico specifico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utils.py (funzioni di utilità)</a:t>
            </a:r>
          </a:p>
          <a:p>
            <a:r>
              <a:rPr lang="it-IT" sz="2400" dirty="0">
                <a:latin typeface="Baskerville Old Face" panose="02020602080505020303" pitchFamily="18" charset="0"/>
              </a:rPr>
              <a:t> - medical.py (logica principale e interfaccia)</a:t>
            </a:r>
          </a:p>
          <a:p>
            <a:r>
              <a:rPr lang="it-IT" sz="2400" dirty="0">
                <a:latin typeface="Baskerville Old Face" panose="02020602080505020303" pitchFamily="18" charset="0"/>
              </a:rPr>
              <a:t> - requirements.txt (dipendenze del progetto)</a:t>
            </a:r>
          </a:p>
          <a:p>
            <a:r>
              <a:rPr lang="it-IT" sz="2400" dirty="0">
                <a:latin typeface="Baskerville Old Face" panose="02020602080505020303" pitchFamily="18" charset="0"/>
              </a:rPr>
              <a:t> - styles.css (scelte di front-end)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1508D6B-D7C1-D094-5A01-6141C5E0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899" y="1324654"/>
            <a:ext cx="6455228" cy="4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882038-38D7-8B90-BCE4-7B2EB75D1C82}"/>
              </a:ext>
            </a:extLst>
          </p:cNvPr>
          <p:cNvSpPr txBox="1"/>
          <p:nvPr/>
        </p:nvSpPr>
        <p:spPr>
          <a:xfrm>
            <a:off x="853120" y="1502650"/>
            <a:ext cx="7463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utils.py </a:t>
            </a:r>
            <a:r>
              <a:rPr lang="it-IT" sz="2400" dirty="0">
                <a:latin typeface="Baskerville Old Face" panose="02020602080505020303" pitchFamily="18" charset="0"/>
              </a:rPr>
              <a:t>(funzioni di utilità)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A359F5-FF3D-AB23-3FB4-0E298E95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07" y="1964315"/>
            <a:ext cx="5003394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Inizializzazione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del driver Neo4j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get_driver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uri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user, password):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driver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GraphDatabase.driver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uri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auth=(user, password))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driver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A1A860-A24A-196C-C32E-0A90ACE54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07" y="3371689"/>
            <a:ext cx="5003394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get_patient_info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(driver,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query = """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MATCH (p {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 $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}) 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WHERE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p.label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['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paziente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']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p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"""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with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driver.session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 as session: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result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session.run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(query,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patient_info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result.single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patient_info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["p"].get("id", "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Informazioni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sul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paziente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non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trovate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.") if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patient_info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else "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Informazioni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sul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paziente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non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trovate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895A67-D309-C535-7F28-A747CFEB1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10353"/>
            <a:ext cx="5516471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get_numero_di_casi_clinici_diabete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tx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query = """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MATCH (c {label: '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clinico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'})-[:ANAMNESI|DIAGNOSI]-&gt;(m {label: '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malattia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'})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WHERE m.id STARTS WITH '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diabete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count(DISTINCT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c.case_id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AS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numero_di_casi_clinici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"""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result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tx.run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(query)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return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result.single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()["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numero_di_casi_clinici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"]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30B88D-A0D7-E027-D128-E6A505DC850E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1E59609-9BED-C8D4-922C-2715395CD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64315"/>
            <a:ext cx="5516471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load_text_file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base_path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category):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file_path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os.path.join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base_path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category, f"{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}.txt")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try: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with open(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file_path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"r", encoding="utf-8") as file: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content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file.read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content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except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FileNotFoundError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return "File non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trovato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25994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882038-38D7-8B90-BCE4-7B2EB75D1C82}"/>
              </a:ext>
            </a:extLst>
          </p:cNvPr>
          <p:cNvSpPr txBox="1"/>
          <p:nvPr/>
        </p:nvSpPr>
        <p:spPr>
          <a:xfrm>
            <a:off x="853120" y="1502650"/>
            <a:ext cx="9575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400" dirty="0">
                <a:latin typeface="Baskerville Old Face" panose="02020602080505020303" pitchFamily="18" charset="0"/>
              </a:rPr>
              <a:t>  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HOME</a:t>
            </a:r>
            <a:endParaRPr lang="it-IT" sz="2400" dirty="0">
              <a:latin typeface="Baskerville Old Face" panose="02020602080505020303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E605887-8FD0-9E36-609E-BEE37464F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0" y="2429289"/>
            <a:ext cx="6266137" cy="3416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def </a:t>
            </a:r>
            <a:r>
              <a:rPr lang="en-GB" altLang="it-IT" sz="1200" b="1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get_case_data_summary_malattie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():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with 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driver.session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 as session: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numero_di_casi_clinici_diabete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session.read_transaction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get_numero_di_casi_clinici_diabete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	  </a:t>
            </a: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"Diabete": 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numero_di_casi_clinici_diabete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case_data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get_case_data_summary_malattie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Crea il grafico a torta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fig_malattia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px.pie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names=list(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case_data.keys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()),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values=list(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case_data.values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()),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title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="Distribuzione dei Casi Clinici per Malattia"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fig_malattia.update_layout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title_font_color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="#0000ff")</a:t>
            </a:r>
            <a:endParaRPr lang="it-IT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st.plotly_chart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fig_malattia</a:t>
            </a: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8" name="Immagine 7" descr="Immagine che contiene testo, software, Icona del computer, design&#10;&#10;Descrizione generata automaticamente">
            <a:extLst>
              <a:ext uri="{FF2B5EF4-FFF2-40B4-BE49-F238E27FC236}">
                <a16:creationId xmlns:a16="http://schemas.microsoft.com/office/drawing/2014/main" id="{061D1A5E-4A98-55F0-DD95-B71BE160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33459" r="5790" b="8186"/>
          <a:stretch/>
        </p:blipFill>
        <p:spPr bwMode="auto">
          <a:xfrm>
            <a:off x="6433479" y="3733668"/>
            <a:ext cx="5178993" cy="232003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340EB0-0512-B659-BED0-262EDFBE095C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</p:spTree>
    <p:extLst>
      <p:ext uri="{BB962C8B-B14F-4D97-AF65-F5344CB8AC3E}">
        <p14:creationId xmlns:p14="http://schemas.microsoft.com/office/powerpoint/2010/main" val="207092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882038-38D7-8B90-BCE4-7B2EB75D1C82}"/>
              </a:ext>
            </a:extLst>
          </p:cNvPr>
          <p:cNvSpPr txBox="1"/>
          <p:nvPr/>
        </p:nvSpPr>
        <p:spPr>
          <a:xfrm>
            <a:off x="853120" y="1502650"/>
            <a:ext cx="957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   SIDEBAR</a:t>
            </a:r>
            <a:endParaRPr lang="it-IT" sz="2400" dirty="0">
              <a:latin typeface="Baskerville Old Face" panose="020206020805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20D535-4DB0-CE32-B637-CD951DB9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0" y="2273497"/>
            <a:ext cx="6315724" cy="37856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st.sidebar.title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("Consulta casi clinici")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st.sidebar.caption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("Esplora i casi clinici disponibili per visualizzare i dati relativi ai pazienti, alle loro condizioni di salute, alle malattie riscontrate, i farmaci prescritti, le procedure effettuate e gli esami complementari eseguiti.")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st.sidebar.divider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Percorso base per i file di testo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base_path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"./data"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Ottenere i nomi dei casi clinici dalla cartella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name_path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"./data/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anamnesi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"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case_ids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[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filename.replace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(".txt", "") 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	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for filename in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os.listdir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name_path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)]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Creare il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selectbox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nella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sidebar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con i nomi dei casi clinici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st.sidebar.selectbox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"Caso clinico n°:",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index=None,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placeholder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="caso clinico")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CF841E89-B64F-1D62-61EE-CC6664F5B6C1}"/>
              </a:ext>
            </a:extLst>
          </p:cNvPr>
          <p:cNvGrpSpPr/>
          <p:nvPr/>
        </p:nvGrpSpPr>
        <p:grpSpPr>
          <a:xfrm>
            <a:off x="7168844" y="2688409"/>
            <a:ext cx="4347085" cy="3572798"/>
            <a:chOff x="0" y="0"/>
            <a:chExt cx="4394142" cy="3714750"/>
          </a:xfrm>
        </p:grpSpPr>
        <p:pic>
          <p:nvPicPr>
            <p:cNvPr id="10" name="Immagine 9" descr="Immagine che contiene testo, schermata, lettera, Carattere&#10;&#10;Descrizione generata automaticamente">
              <a:extLst>
                <a:ext uri="{FF2B5EF4-FFF2-40B4-BE49-F238E27FC236}">
                  <a16:creationId xmlns:a16="http://schemas.microsoft.com/office/drawing/2014/main" id="{23E63494-5DAE-92A9-2F2B-E5B2D810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6"/>
            <a:stretch/>
          </p:blipFill>
          <p:spPr bwMode="auto">
            <a:xfrm>
              <a:off x="2292927" y="20782"/>
              <a:ext cx="2101215" cy="36918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Immagine 11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C5899843-A617-9F6C-E5B1-2859FB31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66925" cy="37147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907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Indice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267891"/>
          </a:xfrm>
        </p:spPr>
        <p:txBody>
          <a:bodyPr anchor="ctr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Introduzione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Risorse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Modellazione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Estrazione e Analisi dei dati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Knowledge </a:t>
            </a:r>
            <a:r>
              <a:rPr lang="it-IT" sz="1800" dirty="0" err="1">
                <a:latin typeface="Baskerville Old Face" panose="02020602080505020303" pitchFamily="18" charset="0"/>
              </a:rPr>
              <a:t>Graph</a:t>
            </a:r>
            <a:endParaRPr lang="it-IT" sz="1800" dirty="0">
              <a:latin typeface="Baskerville Old Face" panose="020206020805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Dashboard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Requisito opzionale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Demo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Risultati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>
                <a:latin typeface="Baskerville Old Face" panose="02020602080505020303" pitchFamily="18" charset="0"/>
              </a:rPr>
              <a:t>Futuri sviluppi e ricerche</a:t>
            </a:r>
            <a:endParaRPr lang="it-IT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30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882038-38D7-8B90-BCE4-7B2EB75D1C82}"/>
              </a:ext>
            </a:extLst>
          </p:cNvPr>
          <p:cNvSpPr txBox="1"/>
          <p:nvPr/>
        </p:nvSpPr>
        <p:spPr>
          <a:xfrm>
            <a:off x="853120" y="1502650"/>
            <a:ext cx="957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000" dirty="0">
                <a:latin typeface="Baskerville Old Face" panose="02020602080505020303" pitchFamily="18" charset="0"/>
              </a:rPr>
              <a:t>   CASO CLINICO SPECIFICO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20D535-4DB0-CE32-B637-CD951DB9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0" y="2343198"/>
            <a:ext cx="6418537" cy="23083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Mostra titolo e informazioni sul paziente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numero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re.search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(r'\d+',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).group()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st.title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f"Caso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clinico n°{numero}")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st.subheader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("Paziente⚕️")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patient_info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st.text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(f"{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patient_info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Download caso clinico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anamnesi_content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load_text_file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base_path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"anamnesi")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diagnosi_content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load_text_file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base_path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"diagnosi")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st.download_button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("Download",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anamnesi_content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+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diagnosi_content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</p:txBody>
      </p:sp>
      <p:pic>
        <p:nvPicPr>
          <p:cNvPr id="8" name="Immagine 7" descr="Immagine che contiene testo, numero, schermata&#10;&#10;Descrizione generata automaticamente">
            <a:extLst>
              <a:ext uri="{FF2B5EF4-FFF2-40B4-BE49-F238E27FC236}">
                <a16:creationId xmlns:a16="http://schemas.microsoft.com/office/drawing/2014/main" id="{B8932D7E-D9DB-0DF1-DA99-1A569BF58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6036" r="2149" b="65302"/>
          <a:stretch/>
        </p:blipFill>
        <p:spPr bwMode="auto">
          <a:xfrm>
            <a:off x="3682516" y="4607023"/>
            <a:ext cx="7346083" cy="1360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216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340EB0-0512-B659-BED0-262EDFBE095C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20D535-4DB0-CE32-B637-CD951DB9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0" y="2272091"/>
            <a:ext cx="5831982" cy="40626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st.subheader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("Anamnesi")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with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st.expander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("Dettagli"):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def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highlight_text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(text,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for word, label in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annotations.items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css_class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label.replace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 ", "_").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lower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text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re.sub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(f"(?i)({word})", f'&lt;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span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class="{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css_class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}"&gt;\\1&lt;/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span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&gt;', text)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return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text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entita_anamnesi_path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'entita_anamnesi.csv'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entita_anamnesi_df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pd.read_csv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entita_anamnesi_path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st.markdown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("""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&lt;style&gt;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.malattia { background-color: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yellow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;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 con colori differenti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&lt;/style&gt;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""",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unsafe_allow_html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=True)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8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base_path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'./data/anamnesi/'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entita_anamnesi_df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['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'].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unique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2A71A6-B287-5860-936E-87DBCC969E3C}"/>
              </a:ext>
            </a:extLst>
          </p:cNvPr>
          <p:cNvSpPr txBox="1"/>
          <p:nvPr/>
        </p:nvSpPr>
        <p:spPr>
          <a:xfrm>
            <a:off x="6768710" y="2272091"/>
            <a:ext cx="486333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entita_anamnesi_df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entita_anamnesi_df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['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'] ==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dict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(zip(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['id'],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annotations_df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['label']))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highlighted_text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highlight_text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(text,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annotations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st.markdown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highlighted_text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unsafe_allow_html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=True)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else: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st.error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f'File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{case_id}.txt non trovato in {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base_path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}')</a:t>
            </a:r>
            <a:endParaRPr 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</p:txBody>
      </p:sp>
      <p:pic>
        <p:nvPicPr>
          <p:cNvPr id="7" name="Immagine 6" descr="Immagine che contiene testo, Pagina Web, Sito Web, schermata&#10;&#10;Descrizione generata automaticamente">
            <a:extLst>
              <a:ext uri="{FF2B5EF4-FFF2-40B4-BE49-F238E27FC236}">
                <a16:creationId xmlns:a16="http://schemas.microsoft.com/office/drawing/2014/main" id="{E9B638A7-A041-B180-4019-BAC03DB1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t="30023" r="3644" b="42343"/>
          <a:stretch/>
        </p:blipFill>
        <p:spPr bwMode="auto">
          <a:xfrm>
            <a:off x="6103723" y="5092937"/>
            <a:ext cx="5508749" cy="1058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2CE85E-9523-480B-1905-99A645C65335}"/>
              </a:ext>
            </a:extLst>
          </p:cNvPr>
          <p:cNvSpPr txBox="1"/>
          <p:nvPr/>
        </p:nvSpPr>
        <p:spPr>
          <a:xfrm>
            <a:off x="853120" y="1502650"/>
            <a:ext cx="957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000" dirty="0">
                <a:latin typeface="Baskerville Old Face" panose="02020602080505020303" pitchFamily="18" charset="0"/>
              </a:rPr>
              <a:t>   CASO CLINICO SPECIFICO</a:t>
            </a:r>
          </a:p>
        </p:txBody>
      </p:sp>
    </p:spTree>
    <p:extLst>
      <p:ext uri="{BB962C8B-B14F-4D97-AF65-F5344CB8AC3E}">
        <p14:creationId xmlns:p14="http://schemas.microsoft.com/office/powerpoint/2010/main" val="106052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340EB0-0512-B659-BED0-262EDFBE095C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funzione/ per ogni categoria.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20D535-4DB0-CE32-B637-CD951DB9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0" y="2241314"/>
            <a:ext cx="5601468" cy="37856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st.subheader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("Sintomi, Malattie, Procedure, Esami complementari e Farmaci")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pd.DataFrame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Inizializza colonne vuote se i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DataFrame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originali sono vuoti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symptoms_data.empty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pd.DataFrame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({"id": [None]})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[["id"]]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symptoms_data_id.columns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["Sintomi🤒"]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combined_data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pd.DataFrame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(index=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symptoms_data_id.index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combined_data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pd.merge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combined_data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symptoms_data_id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how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='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outer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left_index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=True,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right_index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=True)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AgGrid</a:t>
            </a:r>
            <a:r>
              <a:rPr lang="en-US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en-US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combined_data</a:t>
            </a:r>
            <a:r>
              <a:rPr lang="en-US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height=200)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</p:txBody>
      </p:sp>
      <p:pic>
        <p:nvPicPr>
          <p:cNvPr id="12" name="Immagine 1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E1DB97F5-CA4C-3CE5-BD6D-6AF0BE2C2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6" t="44565" r="22884" b="22278"/>
          <a:stretch/>
        </p:blipFill>
        <p:spPr bwMode="auto">
          <a:xfrm>
            <a:off x="5446062" y="3005352"/>
            <a:ext cx="5990979" cy="1486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93E35F-EAB7-8E58-8214-2583250302E8}"/>
              </a:ext>
            </a:extLst>
          </p:cNvPr>
          <p:cNvSpPr txBox="1"/>
          <p:nvPr/>
        </p:nvSpPr>
        <p:spPr>
          <a:xfrm>
            <a:off x="853120" y="1502650"/>
            <a:ext cx="957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000" dirty="0">
                <a:latin typeface="Baskerville Old Face" panose="02020602080505020303" pitchFamily="18" charset="0"/>
              </a:rPr>
              <a:t>   CASO CLINICO SPECIFICO</a:t>
            </a:r>
          </a:p>
        </p:txBody>
      </p:sp>
    </p:spTree>
    <p:extLst>
      <p:ext uri="{BB962C8B-B14F-4D97-AF65-F5344CB8AC3E}">
        <p14:creationId xmlns:p14="http://schemas.microsoft.com/office/powerpoint/2010/main" val="52947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340EB0-0512-B659-BED0-262EDFBE095C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2A71A6-B287-5860-936E-87DBCC969E3C}"/>
              </a:ext>
            </a:extLst>
          </p:cNvPr>
          <p:cNvSpPr txBox="1"/>
          <p:nvPr/>
        </p:nvSpPr>
        <p:spPr>
          <a:xfrm>
            <a:off x="874186" y="2365692"/>
            <a:ext cx="5282271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query = """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/// Trova le relazioni di tipo ANAMNESI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MATCH (p {label: 'paziente',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})-[:PRESENTA]-&gt;(c {label: 'caso clinico',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})-[:ANAMNESI]-&gt;(m {label: 'malattia',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WITH p, c, 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OPTIONAL MATCH (m)-[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rel:RICHIEDE|TRATTATA_CON|CONFERMATA_DA|CAUSA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]-&gt;(n {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RETURN p, c, m, n,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'ANAMNESI' AS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tipo_relazione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CASE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'farmaco' THEN 'farmaco'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'sintomo' THEN 'sintomo'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'esame complementare' THEN 'esame complementare'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'procedura' THEN 'procedura'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END AS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tipo_nodo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TYPE(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 AS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tipo_relazione_specifica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22A93C-F3AD-1057-72CD-511EF98FF8C2}"/>
              </a:ext>
            </a:extLst>
          </p:cNvPr>
          <p:cNvSpPr txBox="1"/>
          <p:nvPr/>
        </p:nvSpPr>
        <p:spPr>
          <a:xfrm>
            <a:off x="6283357" y="2106095"/>
            <a:ext cx="5259933" cy="4062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8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UNION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/// Trova le relazioni di tipo DIAGNOSI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MATCH (p {label: 'paziente',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})-[:PRESENTA]-&gt;(c {label: 'caso clinico',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})-[:DIAGNOSI]-&gt;(m {label: 'malattia',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WITH p, c, 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OPTIONAL MATCH (m)-[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rel:RICHIEDE|TRATTATA_CON|CONFERMATA_DA|CAUSA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]-&gt;(n {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 $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RETURN p, c, m, n,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'DIAGNOSI' AS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tipo_relazione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CASE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'farmaco' THEN 'farmaco'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'sintomo' THEN 'sintomo'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'esame complementare' THEN 'esame complementare'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WHEN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n.label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'procedura' THEN 'procedura'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END AS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tipo_nodo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TYPE(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rel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 AS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tipo_relazione_specifica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"""</a:t>
            </a:r>
            <a:endParaRPr 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076AE6-A1F7-8104-AF66-659E7E416EF9}"/>
              </a:ext>
            </a:extLst>
          </p:cNvPr>
          <p:cNvSpPr txBox="1"/>
          <p:nvPr/>
        </p:nvSpPr>
        <p:spPr>
          <a:xfrm>
            <a:off x="853120" y="1502650"/>
            <a:ext cx="957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000" dirty="0">
                <a:latin typeface="Baskerville Old Face" panose="02020602080505020303" pitchFamily="18" charset="0"/>
              </a:rPr>
              <a:t>   CASO CLINICO SPECIFICO</a:t>
            </a:r>
          </a:p>
        </p:txBody>
      </p:sp>
    </p:spTree>
    <p:extLst>
      <p:ext uri="{BB962C8B-B14F-4D97-AF65-F5344CB8AC3E}">
        <p14:creationId xmlns:p14="http://schemas.microsoft.com/office/powerpoint/2010/main" val="348412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340EB0-0512-B659-BED0-262EDFBE095C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20D535-4DB0-CE32-B637-CD951DB9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0" y="2207735"/>
            <a:ext cx="5565608" cy="4154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def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b="1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visualize_graph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(driver, query,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with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driver.session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session: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result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session.run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(query,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#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Initialize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dictionaries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to store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and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edges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node_dict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{}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[]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Define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a color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map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for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types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color_map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'farmaco': '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lightgreen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’,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#analogo per altri casi con colori differenti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	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for record in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result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paziente = record["p"]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caso_clinico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record["c"]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malattia = record["m"]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n = record["n"]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tipo_nodo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record["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tipo_nodo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"]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tipo_relazione_specifica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record["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tipo_relazione_specifica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"]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94CDD0-E20F-E2A2-7BBA-3DE02A7D6260}"/>
              </a:ext>
            </a:extLst>
          </p:cNvPr>
          <p:cNvSpPr txBox="1"/>
          <p:nvPr/>
        </p:nvSpPr>
        <p:spPr>
          <a:xfrm>
            <a:off x="6454751" y="1923839"/>
            <a:ext cx="5157721" cy="44319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8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None: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    continue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n_color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color_map.get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tipo_nodo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'gray')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if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paziente.id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in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node_dict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node_dict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[paziente.id] = (paziente["label"], "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lightblue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")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	  #analogo per altri casi con colori differenti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# Create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and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for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agraph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agraph_nodes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[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(id=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label=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[0], color=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[1]) for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node_id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node_data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in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node_dict.items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()]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agraph_edges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[Edge(source=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[0], target=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[1], label=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[2], color=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[3]) for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in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config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=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Config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width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=750,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height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=750,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directed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=True,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physics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=True)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      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return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agraph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(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nodes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agraph_nodes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edges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agraph_edges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, 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config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</a:t>
            </a:r>
            <a:r>
              <a:rPr lang="it-IT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config</a:t>
            </a:r>
            <a:r>
              <a:rPr lang="it-IT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)</a:t>
            </a:r>
            <a:endParaRPr 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5BC52F-E001-6C9C-1553-069A802C5EF8}"/>
              </a:ext>
            </a:extLst>
          </p:cNvPr>
          <p:cNvSpPr txBox="1"/>
          <p:nvPr/>
        </p:nvSpPr>
        <p:spPr>
          <a:xfrm>
            <a:off x="853120" y="1502650"/>
            <a:ext cx="9575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000" dirty="0">
                <a:latin typeface="Baskerville Old Face" panose="02020602080505020303" pitchFamily="18" charset="0"/>
              </a:rPr>
              <a:t>   CASO CLINICO SPECIFICO</a:t>
            </a:r>
          </a:p>
        </p:txBody>
      </p:sp>
    </p:spTree>
    <p:extLst>
      <p:ext uri="{BB962C8B-B14F-4D97-AF65-F5344CB8AC3E}">
        <p14:creationId xmlns:p14="http://schemas.microsoft.com/office/powerpoint/2010/main" val="160095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pic>
        <p:nvPicPr>
          <p:cNvPr id="4" name="Immagine 3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9634A4EA-8B98-870A-AFF6-04165779A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1" t="10031" r="39890"/>
          <a:stretch/>
        </p:blipFill>
        <p:spPr bwMode="auto">
          <a:xfrm>
            <a:off x="1175873" y="2347463"/>
            <a:ext cx="3680402" cy="3750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BA2D7A-F1DC-489A-59CA-0F71BC73218F}"/>
              </a:ext>
            </a:extLst>
          </p:cNvPr>
          <p:cNvSpPr txBox="1"/>
          <p:nvPr/>
        </p:nvSpPr>
        <p:spPr>
          <a:xfrm>
            <a:off x="853120" y="1516466"/>
            <a:ext cx="10281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medical.py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  <a:p>
            <a:pPr>
              <a:lnSpc>
                <a:spcPct val="100000"/>
              </a:lnSpc>
            </a:pPr>
            <a:r>
              <a:rPr lang="it-IT" sz="2000" dirty="0">
                <a:latin typeface="Baskerville Old Face" panose="02020602080505020303" pitchFamily="18" charset="0"/>
              </a:rPr>
              <a:t>   </a:t>
            </a:r>
            <a:r>
              <a:rPr lang="it-IT" sz="2400" dirty="0">
                <a:latin typeface="Baskerville Old Face" panose="02020602080505020303" pitchFamily="18" charset="0"/>
              </a:rPr>
              <a:t>Confronto tra i Knowledge </a:t>
            </a:r>
            <a:r>
              <a:rPr lang="it-IT" sz="2400" dirty="0" err="1">
                <a:latin typeface="Baskerville Old Face" panose="02020602080505020303" pitchFamily="18" charset="0"/>
              </a:rPr>
              <a:t>Graph</a:t>
            </a:r>
            <a:r>
              <a:rPr lang="it-IT" sz="2400" dirty="0">
                <a:latin typeface="Baskerville Old Face" panose="02020602080505020303" pitchFamily="18" charset="0"/>
              </a:rPr>
              <a:t> visualizzati in Neo4j e in </a:t>
            </a:r>
            <a:r>
              <a:rPr lang="it-IT" sz="2400" dirty="0" err="1">
                <a:latin typeface="Baskerville Old Face" panose="02020602080505020303" pitchFamily="18" charset="0"/>
              </a:rPr>
              <a:t>Streamlit</a:t>
            </a:r>
            <a:r>
              <a:rPr lang="it-IT" sz="2400" dirty="0">
                <a:latin typeface="Baskerville Old Face" panose="02020602080505020303" pitchFamily="18" charset="0"/>
              </a:rPr>
              <a:t>.</a:t>
            </a:r>
          </a:p>
        </p:txBody>
      </p:sp>
      <p:pic>
        <p:nvPicPr>
          <p:cNvPr id="6" name="Immagine 5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BBF9A069-793F-8DC9-636F-B0ECDE4A64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26013" r="31386"/>
          <a:stretch/>
        </p:blipFill>
        <p:spPr bwMode="auto">
          <a:xfrm>
            <a:off x="5109754" y="2347463"/>
            <a:ext cx="6460802" cy="3681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818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6. Dashboard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BA2D7A-F1DC-489A-59CA-0F71BC73218F}"/>
              </a:ext>
            </a:extLst>
          </p:cNvPr>
          <p:cNvSpPr txBox="1"/>
          <p:nvPr/>
        </p:nvSpPr>
        <p:spPr>
          <a:xfrm>
            <a:off x="853120" y="1502650"/>
            <a:ext cx="957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requirements.txt </a:t>
            </a:r>
            <a:r>
              <a:rPr lang="it-IT" sz="2400" dirty="0">
                <a:latin typeface="Baskerville Old Face" panose="02020602080505020303" pitchFamily="18" charset="0"/>
              </a:rPr>
              <a:t>(logica principale e interfaccia)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E3FA1-51DF-DD9D-F80C-8DE0C240F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742" y="2083885"/>
            <a:ext cx="1765227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streamlit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==1.11.1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pandas==1.4.2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neo4j==4.4.6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py2neo==2021.2.3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pyvis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==0.1.9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 err="1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st-aggrid</a:t>
            </a: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==0.3.3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matplotlib==3.5.2</a:t>
            </a:r>
            <a:endParaRPr lang="it-IT" altLang="it-IT" sz="1200" dirty="0">
              <a:solidFill>
                <a:schemeClr val="dk1"/>
              </a:solidFill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it-IT" sz="1200" dirty="0">
                <a:solidFill>
                  <a:schemeClr val="dk1"/>
                </a:solidFill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seaborn==0.11.2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EA83B8-8337-750A-51A2-6D6DA63A4AF6}"/>
              </a:ext>
            </a:extLst>
          </p:cNvPr>
          <p:cNvSpPr txBox="1"/>
          <p:nvPr/>
        </p:nvSpPr>
        <p:spPr>
          <a:xfrm>
            <a:off x="976023" y="3979671"/>
            <a:ext cx="95753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Struttura del codice: </a:t>
            </a:r>
            <a:r>
              <a:rPr lang="it-IT" sz="2400" b="1" dirty="0">
                <a:latin typeface="Baskerville Old Face" panose="02020602080505020303" pitchFamily="18" charset="0"/>
              </a:rPr>
              <a:t>styles.css </a:t>
            </a:r>
            <a:r>
              <a:rPr lang="it-IT" sz="2400" dirty="0">
                <a:latin typeface="Baskerville Old Face" panose="02020602080505020303" pitchFamily="18" charset="0"/>
              </a:rPr>
              <a:t>(scelte di front-end) </a:t>
            </a:r>
            <a:endParaRPr lang="it-IT" sz="2400" b="1" dirty="0">
              <a:latin typeface="Baskerville Old Face" panose="02020602080505020303" pitchFamily="18" charset="0"/>
            </a:endParaRPr>
          </a:p>
          <a:p>
            <a:pPr>
              <a:lnSpc>
                <a:spcPct val="100000"/>
              </a:lnSpc>
            </a:pPr>
            <a:endParaRPr lang="it-IT" sz="24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1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7. Requisito opzionale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D8913E7-5581-D082-B9DF-421067C09528}"/>
              </a:ext>
            </a:extLst>
          </p:cNvPr>
          <p:cNvSpPr txBox="1">
            <a:spLocks/>
          </p:cNvSpPr>
          <p:nvPr/>
        </p:nvSpPr>
        <p:spPr>
          <a:xfrm>
            <a:off x="1474217" y="2057670"/>
            <a:ext cx="8530366" cy="2116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Descrizione del requisito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2400" dirty="0">
                <a:latin typeface="Baskerville Old Face" panose="02020602080505020303" pitchFamily="18" charset="0"/>
              </a:rPr>
              <a:t>     - Individuazione di pazienti simili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Scelte progettuali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2400" dirty="0">
                <a:latin typeface="Baskerville Old Face" panose="02020602080505020303" pitchFamily="18" charset="0"/>
              </a:rPr>
              <a:t>     - Similarità in base alle malattie e alle procedure diagnostiche</a:t>
            </a:r>
          </a:p>
        </p:txBody>
      </p:sp>
    </p:spTree>
    <p:extLst>
      <p:ext uri="{BB962C8B-B14F-4D97-AF65-F5344CB8AC3E}">
        <p14:creationId xmlns:p14="http://schemas.microsoft.com/office/powerpoint/2010/main" val="378316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7. Requisito opzionale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2C601A-5BE6-613A-936B-7B0DEF611C09}"/>
              </a:ext>
            </a:extLst>
          </p:cNvPr>
          <p:cNvSpPr txBox="1"/>
          <p:nvPr/>
        </p:nvSpPr>
        <p:spPr>
          <a:xfrm>
            <a:off x="853120" y="1502650"/>
            <a:ext cx="957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Implementazione del codice: estrazione delle informazioni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4CCD63-805E-5CA3-E0BA-F6043B8F5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282" y="2121605"/>
            <a:ext cx="4658635" cy="3416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import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networkx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 as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MS PMincho" panose="02020600040205080304" pitchFamily="18" charset="-128"/>
                <a:cs typeface="Courier New" panose="02070309020205020404" pitchFamily="49" charset="0"/>
              </a:rPr>
              <a:t>nx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it-IT" sz="1200" dirty="0">
              <a:latin typeface="Courier New" panose="02070309020205020404" pitchFamily="49" charset="0"/>
              <a:ea typeface="MS PMincho" panose="02020600040205080304" pitchFamily="18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Funzione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per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ottenere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ID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delle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procedure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get_procedure_info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query = """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MATCH (procedure {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$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WHERE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procedure.label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['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procedure.id AS 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"""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with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driver.session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as session: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session.run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(query,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procedure_ids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[record["id"] for record in result]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procedure_ids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procedure_ids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else "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Informazioni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sulle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procedure non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trovate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28B695-89CA-FCAA-3399-6756925FFCDA}"/>
              </a:ext>
            </a:extLst>
          </p:cNvPr>
          <p:cNvSpPr txBox="1"/>
          <p:nvPr/>
        </p:nvSpPr>
        <p:spPr>
          <a:xfrm>
            <a:off x="5640817" y="1964315"/>
            <a:ext cx="5818680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Funzione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per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calcolare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similarità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basata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sugli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delle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procedure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GB" alt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calculate_procedure_similarity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selected_procedures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other_procedures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similar_procedures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[proc for proc in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selected_procedures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if proc in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other_procedures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similar_procedures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similar_procedures</a:t>
            </a:r>
            <a:endParaRPr lang="en-GB" alt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Funzione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per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ottenere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tutti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presenti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nel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GB" alt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get_all_case_ids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(driver):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query = """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MATCH (c {label: '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caso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clinico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DISTINCT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c.case_id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endParaRPr lang="en-GB" alt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"""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with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driver.session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as session: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session.run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(query)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case_ids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[record["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 for record in result]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GB" altLang="it-IT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case_ids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B95A58-24F8-BE6C-DD85-59BD729E50FC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</p:spTree>
    <p:extLst>
      <p:ext uri="{BB962C8B-B14F-4D97-AF65-F5344CB8AC3E}">
        <p14:creationId xmlns:p14="http://schemas.microsoft.com/office/powerpoint/2010/main" val="376458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7. Requisito opzionale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2C601A-5BE6-613A-936B-7B0DEF611C09}"/>
              </a:ext>
            </a:extLst>
          </p:cNvPr>
          <p:cNvSpPr txBox="1"/>
          <p:nvPr/>
        </p:nvSpPr>
        <p:spPr>
          <a:xfrm>
            <a:off x="853120" y="1502650"/>
            <a:ext cx="957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Implementazione del codice: grafo </a:t>
            </a:r>
            <a:r>
              <a:rPr lang="it-IT" sz="2400" dirty="0" err="1">
                <a:latin typeface="Baskerville Old Face" panose="02020602080505020303" pitchFamily="18" charset="0"/>
              </a:rPr>
              <a:t>incremementale</a:t>
            </a:r>
            <a:endParaRPr lang="it-IT" sz="2400" dirty="0">
              <a:latin typeface="Baskerville Old Face" panose="020206020805050203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4CCD63-805E-5CA3-E0BA-F6043B8F5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282" y="1897097"/>
            <a:ext cx="4658635" cy="4154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Carica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il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grafo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incrementale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load_graph_incremental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query = """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MATCH (p {label: 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paziente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'})-[:PRESENTA]-&gt;(c {label: 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clinico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'})-[:DIAGNOSI]-&gt;(m {label: 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malattia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OPTIONAL MATCH (m)-[TRATTATA_CON]-&gt;(n {label: 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p.case_id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patient_id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"""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with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driver.session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as session: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session.run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(query)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graph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nx.Graph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for record in 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patient_id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record["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patient_id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n = record["n"]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Aggiungi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nodo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paziente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graph.add_node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patient_id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label='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paziente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28B695-89CA-FCAA-3399-6756925FFCDA}"/>
              </a:ext>
            </a:extLst>
          </p:cNvPr>
          <p:cNvSpPr txBox="1"/>
          <p:nvPr/>
        </p:nvSpPr>
        <p:spPr>
          <a:xfrm>
            <a:off x="5640817" y="1964315"/>
            <a:ext cx="5818680" cy="2492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Aggiungi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nodo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esiste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if 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n.id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graph.add_node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label='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procedura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id=n.id)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graph.add_edge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patient_id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type="TRATTATA_CON")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all_procedures.append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graph,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all_procedures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Carica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il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grafo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incrementale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graph,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load_graph_incremental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(driver)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6E2B2A-B1B7-5D76-A810-6A3D4FEC8330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</p:spTree>
    <p:extLst>
      <p:ext uri="{BB962C8B-B14F-4D97-AF65-F5344CB8AC3E}">
        <p14:creationId xmlns:p14="http://schemas.microsoft.com/office/powerpoint/2010/main" val="192585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1. Introduzione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780068"/>
            <a:ext cx="10143668" cy="325497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Contesto e motivazioni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Crescita esponenziale dei dati nel settore medico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Sfida dei dati non strutturati nelle note cliniche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Necessità di strumenti avanzati per l'analisi dei dati clinici</a:t>
            </a:r>
            <a:br>
              <a:rPr lang="it-IT" sz="2400" dirty="0">
                <a:latin typeface="Baskerville Old Face" panose="02020602080505020303" pitchFamily="18" charset="0"/>
              </a:rPr>
            </a:br>
            <a:endParaRPr lang="it-IT" sz="24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Obiettivi del progetto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Automatizzare l'estrazione delle informazioni cliniche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Costruire un Knowledge </a:t>
            </a:r>
            <a:r>
              <a:rPr lang="it-IT" sz="2400" dirty="0" err="1">
                <a:latin typeface="Baskerville Old Face" panose="02020602080505020303" pitchFamily="18" charset="0"/>
              </a:rPr>
              <a:t>Graph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Sviluppare una dashboard interattiva</a:t>
            </a:r>
          </a:p>
        </p:txBody>
      </p:sp>
    </p:spTree>
    <p:extLst>
      <p:ext uri="{BB962C8B-B14F-4D97-AF65-F5344CB8AC3E}">
        <p14:creationId xmlns:p14="http://schemas.microsoft.com/office/powerpoint/2010/main" val="339384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7. Requisito opzionale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2C601A-5BE6-613A-936B-7B0DEF611C09}"/>
              </a:ext>
            </a:extLst>
          </p:cNvPr>
          <p:cNvSpPr txBox="1"/>
          <p:nvPr/>
        </p:nvSpPr>
        <p:spPr>
          <a:xfrm>
            <a:off x="853120" y="1502650"/>
            <a:ext cx="957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Implementazione del codice: risultati nel </a:t>
            </a:r>
            <a:r>
              <a:rPr lang="it-IT" sz="2400" dirty="0" err="1">
                <a:latin typeface="Baskerville Old Face" panose="02020602080505020303" pitchFamily="18" charset="0"/>
              </a:rPr>
              <a:t>dataframe</a:t>
            </a:r>
            <a:endParaRPr lang="it-IT" sz="2400" dirty="0">
              <a:latin typeface="Baskerville Old Face" panose="020206020805050203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4CCD63-805E-5CA3-E0BA-F6043B8F5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282" y="1897097"/>
            <a:ext cx="4658635" cy="41549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selected_case_id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in graph: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st.write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f"Il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selected_case_id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non è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presente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nel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grafo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st.subheader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("Procedure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al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clinico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esame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st.write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f"Di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seguito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verranno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riportati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clinici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quello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selezionato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basandosi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sulle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procedure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diagnostiche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# Procedure del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specifico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get_procedure_info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selected_case_id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Ottieni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tutti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presenti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nel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all_case_ids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get_all_case_ids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Rimuovi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il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selezionato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dalla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 tutti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all_case_ids.remove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selected_case_id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28B695-89CA-FCAA-3399-6756925FFCDA}"/>
              </a:ext>
            </a:extLst>
          </p:cNvPr>
          <p:cNvSpPr txBox="1"/>
          <p:nvPr/>
        </p:nvSpPr>
        <p:spPr>
          <a:xfrm>
            <a:off x="5640817" y="1964315"/>
            <a:ext cx="581868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Calcola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similarità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per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ogni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endParaRPr kumimoji="0" lang="en-GB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similarity_scores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for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all_case_ids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get_procedure_info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(driver,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similarity_score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calculate_procedure_similarity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similarity_scores.append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similarity_score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similar_procedures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Ordina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case_id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base al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punteggio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similarità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(in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ordine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decrescente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similarity_scores.sort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(key=lambda x: x[1], reverse=True)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st.write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clinici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(in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ordine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decrescente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similarity_scores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columns=['Case ID', '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Numero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 Procedure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'Procedure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Simili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st.write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6E2B2A-B1B7-5D76-A810-6A3D4FEC8330}"/>
              </a:ext>
            </a:extLst>
          </p:cNvPr>
          <p:cNvSpPr txBox="1"/>
          <p:nvPr/>
        </p:nvSpPr>
        <p:spPr>
          <a:xfrm>
            <a:off x="579527" y="6443600"/>
            <a:ext cx="1111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rgbClr val="156082"/>
                </a:solidFill>
                <a:latin typeface="Baskerville Old Face" panose="02020602080505020303" pitchFamily="18" charset="0"/>
              </a:rPr>
              <a:t>N.B.: </a:t>
            </a:r>
            <a:r>
              <a:rPr lang="it-IT" dirty="0">
                <a:latin typeface="Baskerville Old Face" panose="02020602080505020303" pitchFamily="18" charset="0"/>
              </a:rPr>
              <a:t>per semplicità è stata riportata una tipologia di funzione per ogni categoria. </a:t>
            </a:r>
          </a:p>
        </p:txBody>
      </p:sp>
    </p:spTree>
    <p:extLst>
      <p:ext uri="{BB962C8B-B14F-4D97-AF65-F5344CB8AC3E}">
        <p14:creationId xmlns:p14="http://schemas.microsoft.com/office/powerpoint/2010/main" val="364787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7. Requisito opzionale</a:t>
            </a:r>
            <a:endParaRPr lang="it-IT" sz="5400" dirty="0">
              <a:solidFill>
                <a:srgbClr val="156082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2C601A-5BE6-613A-936B-7B0DEF611C09}"/>
              </a:ext>
            </a:extLst>
          </p:cNvPr>
          <p:cNvSpPr txBox="1"/>
          <p:nvPr/>
        </p:nvSpPr>
        <p:spPr>
          <a:xfrm>
            <a:off x="853120" y="1502650"/>
            <a:ext cx="957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 Visualizzazione dei dati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164AAE6-0FE5-EA01-8A54-F2AFA43ED1A9}"/>
              </a:ext>
            </a:extLst>
          </p:cNvPr>
          <p:cNvGrpSpPr/>
          <p:nvPr/>
        </p:nvGrpSpPr>
        <p:grpSpPr>
          <a:xfrm>
            <a:off x="1012326" y="2300197"/>
            <a:ext cx="10519724" cy="3064909"/>
            <a:chOff x="-4665998" y="1194820"/>
            <a:chExt cx="10494203" cy="3021654"/>
          </a:xfrm>
        </p:grpSpPr>
        <p:pic>
          <p:nvPicPr>
            <p:cNvPr id="8" name="Immagine 7" descr="Immagine che contiene testo, Carattere, numero, schermata&#10;&#10;Descrizione generata automaticamente">
              <a:extLst>
                <a:ext uri="{FF2B5EF4-FFF2-40B4-BE49-F238E27FC236}">
                  <a16:creationId xmlns:a16="http://schemas.microsoft.com/office/drawing/2014/main" id="{FA58B20B-F597-C94A-8238-A6C3BC1DB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92" t="-7" r="3587" b="13"/>
            <a:stretch/>
          </p:blipFill>
          <p:spPr>
            <a:xfrm>
              <a:off x="417788" y="1194820"/>
              <a:ext cx="5410417" cy="30216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Immagine 8" descr="Immagine che contiene testo, schermata, Carattere, numero&#10;&#10;Descrizione generata automaticamente">
              <a:extLst>
                <a:ext uri="{FF2B5EF4-FFF2-40B4-BE49-F238E27FC236}">
                  <a16:creationId xmlns:a16="http://schemas.microsoft.com/office/drawing/2014/main" id="{0C2EC99A-329F-61CD-C06D-CFEF39DFA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0" t="12485" r="10" b="24"/>
            <a:stretch/>
          </p:blipFill>
          <p:spPr>
            <a:xfrm>
              <a:off x="-4665998" y="1194820"/>
              <a:ext cx="4826996" cy="30216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84976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E066B2F-1359-B68F-694F-7916224BF0EE}"/>
              </a:ext>
            </a:extLst>
          </p:cNvPr>
          <p:cNvSpPr txBox="1">
            <a:spLocks/>
          </p:cNvSpPr>
          <p:nvPr/>
        </p:nvSpPr>
        <p:spPr>
          <a:xfrm>
            <a:off x="1178848" y="596793"/>
            <a:ext cx="9849751" cy="9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8. Demo</a:t>
            </a:r>
            <a:endParaRPr lang="it-IT" sz="5400" dirty="0">
              <a:solidFill>
                <a:srgbClr val="156082"/>
              </a:solidFill>
            </a:endParaRPr>
          </a:p>
        </p:txBody>
      </p:sp>
      <p:pic>
        <p:nvPicPr>
          <p:cNvPr id="6" name="video5996912498664543177">
            <a:hlinkClick r:id="" action="ppaction://media"/>
            <a:extLst>
              <a:ext uri="{FF2B5EF4-FFF2-40B4-BE49-F238E27FC236}">
                <a16:creationId xmlns:a16="http://schemas.microsoft.com/office/drawing/2014/main" id="{7C6A9210-C320-6F97-EB3B-2AD8CF62D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836" y="1558541"/>
            <a:ext cx="8822384" cy="46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9. 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0305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Benefici ottenuti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Efficienza operativa e precisione diagnostica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Migliore comunicazione tra professionisti della salute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Personalizzazione dei trattamenti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Limiti del sistema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Scalabilità e gestione di grandi dataset (</a:t>
            </a:r>
            <a:r>
              <a:rPr lang="it-IT" sz="2400" dirty="0" err="1">
                <a:latin typeface="Baskerville Old Face" panose="02020602080505020303" pitchFamily="18" charset="0"/>
              </a:rPr>
              <a:t>NetworkX</a:t>
            </a:r>
            <a:r>
              <a:rPr lang="it-IT" sz="2400" dirty="0">
                <a:latin typeface="Baskerville Old Face" panose="02020602080505020303" pitchFamily="18" charset="0"/>
              </a:rPr>
              <a:t> e Neo4j)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Qualità e completezza dei dati di input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Adattamento dei modelli di linguaggio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10. Futuri Sviluppi e Ricerche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271924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Miglioramenti previsti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Tecnologie di big data avanzate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Addestramento su dataset specifici del dominio medico italiano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Integrazione con il dataset </a:t>
            </a:r>
            <a:r>
              <a:rPr lang="it-IT" sz="2400" dirty="0" err="1">
                <a:latin typeface="Baskerville Old Face" panose="02020602080505020303" pitchFamily="18" charset="0"/>
              </a:rPr>
              <a:t>DrugTEMIST</a:t>
            </a:r>
            <a:br>
              <a:rPr lang="it-IT" sz="2400" dirty="0">
                <a:latin typeface="Baskerville Old Face" panose="02020602080505020303" pitchFamily="18" charset="0"/>
              </a:rPr>
            </a:br>
            <a:endParaRPr lang="it-IT" sz="24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Studi longitudinali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Valutazione dell'impatto sulle pratiche mediche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3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2. Risorse - Dataset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780068"/>
            <a:ext cx="10143668" cy="2179880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Origine dei dati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</a:t>
            </a:r>
            <a:r>
              <a:rPr lang="it-IT" sz="2400" dirty="0" err="1">
                <a:latin typeface="Baskerville Old Face" panose="02020602080505020303" pitchFamily="18" charset="0"/>
              </a:rPr>
              <a:t>Barcelona</a:t>
            </a:r>
            <a:r>
              <a:rPr lang="it-IT" sz="2400" dirty="0">
                <a:latin typeface="Baskerville Old Face" panose="02020602080505020303" pitchFamily="18" charset="0"/>
              </a:rPr>
              <a:t> </a:t>
            </a:r>
            <a:r>
              <a:rPr lang="it-IT" sz="2400" dirty="0" err="1">
                <a:latin typeface="Baskerville Old Face" panose="02020602080505020303" pitchFamily="18" charset="0"/>
              </a:rPr>
              <a:t>Supercomputing</a:t>
            </a:r>
            <a:r>
              <a:rPr lang="it-IT" sz="2400" dirty="0">
                <a:latin typeface="Baskerville Old Face" panose="02020602080505020303" pitchFamily="18" charset="0"/>
              </a:rPr>
              <a:t> Center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Casi clinici reali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Descrizione del dataset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</a:t>
            </a:r>
            <a:r>
              <a:rPr lang="it-IT" sz="2400" dirty="0" err="1">
                <a:latin typeface="Baskerville Old Face" panose="02020602080505020303" pitchFamily="18" charset="0"/>
              </a:rPr>
              <a:t>MultiCardioNER</a:t>
            </a:r>
            <a:r>
              <a:rPr lang="it-IT" sz="2400" dirty="0">
                <a:latin typeface="Baskerville Old Face" panose="02020602080505020303" pitchFamily="18" charset="0"/>
              </a:rPr>
              <a:t> Corpus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</a:t>
            </a:r>
            <a:r>
              <a:rPr lang="it-IT" sz="2400" dirty="0" err="1">
                <a:latin typeface="Baskerville Old Face" panose="02020602080505020303" pitchFamily="18" charset="0"/>
              </a:rPr>
              <a:t>DisTEMIST</a:t>
            </a:r>
            <a:r>
              <a:rPr lang="it-IT" sz="2400" dirty="0">
                <a:latin typeface="Baskerville Old Face" panose="02020602080505020303" pitchFamily="18" charset="0"/>
              </a:rPr>
              <a:t> per le malattie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34321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48" y="596793"/>
            <a:ext cx="9849751" cy="974178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2. Risorse - Strumenti Utilizzati</a:t>
            </a:r>
            <a:endParaRPr lang="it-IT" sz="5400" dirty="0">
              <a:solidFill>
                <a:srgbClr val="156082"/>
              </a:solidFill>
            </a:endParaRPr>
          </a:p>
        </p:txBody>
      </p:sp>
      <p:pic>
        <p:nvPicPr>
          <p:cNvPr id="11" name="Immagine 10" descr="Immagine che contiene testo, schermata, ricevuta, Parallelo&#10;&#10;Descrizione generata automaticamente">
            <a:extLst>
              <a:ext uri="{FF2B5EF4-FFF2-40B4-BE49-F238E27FC236}">
                <a16:creationId xmlns:a16="http://schemas.microsoft.com/office/drawing/2014/main" id="{93377FCF-1DE7-C009-D64D-2A31D3AC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39" y="1655827"/>
            <a:ext cx="7085158" cy="4383604"/>
          </a:xfrm>
          <a:prstGeom prst="rect">
            <a:avLst/>
          </a:prstGeom>
        </p:spPr>
      </p:pic>
      <p:pic>
        <p:nvPicPr>
          <p:cNvPr id="12" name="Immagine 11" descr="Immagine che contiene Policromia, schermata, Elementi grafici, linea&#10;&#10;Descrizione generata automaticamente">
            <a:extLst>
              <a:ext uri="{FF2B5EF4-FFF2-40B4-BE49-F238E27FC236}">
                <a16:creationId xmlns:a16="http://schemas.microsoft.com/office/drawing/2014/main" id="{3B34A3D9-C5BA-52FB-48F7-E3394ADCA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86" y="2316305"/>
            <a:ext cx="396042" cy="355144"/>
          </a:xfrm>
          <a:prstGeom prst="rect">
            <a:avLst/>
          </a:prstGeom>
        </p:spPr>
      </p:pic>
      <p:pic>
        <p:nvPicPr>
          <p:cNvPr id="7" name="Immagine 6" descr="Immagine che contiene clipart, cartone animato, emoticon, sorridente&#10;&#10;Descrizione generata automaticamente">
            <a:extLst>
              <a:ext uri="{FF2B5EF4-FFF2-40B4-BE49-F238E27FC236}">
                <a16:creationId xmlns:a16="http://schemas.microsoft.com/office/drawing/2014/main" id="{DA830FCD-0052-B9A8-AED6-5CDD77314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582" y="3429000"/>
            <a:ext cx="418629" cy="418629"/>
          </a:xfrm>
          <a:prstGeom prst="rect">
            <a:avLst/>
          </a:prstGeom>
        </p:spPr>
      </p:pic>
      <p:pic>
        <p:nvPicPr>
          <p:cNvPr id="6" name="Immagine 5" descr="Immagine che contiene cerchio, Elementi grafici, Ambra, cartone animato&#10;&#10;Descrizione generata automaticamente">
            <a:extLst>
              <a:ext uri="{FF2B5EF4-FFF2-40B4-BE49-F238E27FC236}">
                <a16:creationId xmlns:a16="http://schemas.microsoft.com/office/drawing/2014/main" id="{6075BAF4-5D1A-D9DE-093F-750543C5D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78" y="3150239"/>
            <a:ext cx="693819" cy="427277"/>
          </a:xfrm>
          <a:prstGeom prst="rect">
            <a:avLst/>
          </a:prstGeom>
        </p:spPr>
      </p:pic>
      <p:pic>
        <p:nvPicPr>
          <p:cNvPr id="8" name="Immagine 7" descr="Immagine che contiene cerchio, Elementi grafici, Policromia, creatività&#10;&#10;Descrizione generata automaticamente">
            <a:extLst>
              <a:ext uri="{FF2B5EF4-FFF2-40B4-BE49-F238E27FC236}">
                <a16:creationId xmlns:a16="http://schemas.microsoft.com/office/drawing/2014/main" id="{95E6E885-1F2E-5735-2992-F1B747827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054" y="3910312"/>
            <a:ext cx="381513" cy="432156"/>
          </a:xfrm>
          <a:prstGeom prst="rect">
            <a:avLst/>
          </a:prstGeom>
        </p:spPr>
      </p:pic>
      <p:pic>
        <p:nvPicPr>
          <p:cNvPr id="10" name="Immagine 9" descr="Immagine che contiene Elementi grafici, creatività, arte&#10;&#10;Descrizione generata automaticamente">
            <a:extLst>
              <a:ext uri="{FF2B5EF4-FFF2-40B4-BE49-F238E27FC236}">
                <a16:creationId xmlns:a16="http://schemas.microsoft.com/office/drawing/2014/main" id="{052046DC-4C9F-6E51-2B6B-94FDA48F9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24" y="5109174"/>
            <a:ext cx="451745" cy="24544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B30368-DA82-053A-8D67-D631EE6F1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920" y="1552056"/>
            <a:ext cx="316438" cy="382570"/>
          </a:xfrm>
          <a:prstGeom prst="rect">
            <a:avLst/>
          </a:prstGeom>
        </p:spPr>
      </p:pic>
      <p:pic>
        <p:nvPicPr>
          <p:cNvPr id="9" name="Immagine 8" descr="Immagine che contiene Elementi grafici, schermata, simbolo, Blu elettrico&#10;&#10;Descrizione generata automaticamente">
            <a:extLst>
              <a:ext uri="{FF2B5EF4-FFF2-40B4-BE49-F238E27FC236}">
                <a16:creationId xmlns:a16="http://schemas.microsoft.com/office/drawing/2014/main" id="{A91797E1-D26D-7CBE-121A-CA58F0ADB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77" y="4698978"/>
            <a:ext cx="330810" cy="3295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14:cNvPr>
              <p14:cNvContentPartPr/>
              <p14:nvPr/>
            </p14:nvContentPartPr>
            <p14:xfrm>
              <a:off x="9170553" y="2796424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6233" y="279210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14:cNvPr>
              <p14:cNvContentPartPr/>
              <p14:nvPr/>
            </p14:nvContentPartPr>
            <p14:xfrm>
              <a:off x="5548593" y="1731184"/>
              <a:ext cx="36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4273" y="1726864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55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48" y="596793"/>
            <a:ext cx="9849751" cy="974178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3. Modellazione del Problema</a:t>
            </a:r>
            <a:endParaRPr lang="it-IT" sz="5400" dirty="0">
              <a:solidFill>
                <a:srgbClr val="15608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14:cNvPr>
              <p14:cNvContentPartPr/>
              <p14:nvPr/>
            </p14:nvContentPartPr>
            <p14:xfrm>
              <a:off x="9170553" y="2796424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6233" y="279210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14:cNvPr>
              <p14:cNvContentPartPr/>
              <p14:nvPr/>
            </p14:nvContentPartPr>
            <p14:xfrm>
              <a:off x="5548593" y="1731184"/>
              <a:ext cx="36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273" y="1726864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 descr="Immagine che contiene diagramma, cerchio, disegno, schizzo&#10;&#10;Descrizione generata automaticamente">
            <a:extLst>
              <a:ext uri="{FF2B5EF4-FFF2-40B4-BE49-F238E27FC236}">
                <a16:creationId xmlns:a16="http://schemas.microsoft.com/office/drawing/2014/main" id="{EBE13560-144C-479C-1EE9-820B3A73D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48" y="1566909"/>
            <a:ext cx="7037579" cy="469132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631BA1-3787-F27D-B876-6C2670D43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20" y="1654406"/>
            <a:ext cx="5003034" cy="198010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b="1" dirty="0">
                <a:latin typeface="Baskerville Old Face" panose="02020602080505020303" pitchFamily="18" charset="0"/>
              </a:rPr>
              <a:t>Divisione in anamnesi e diagnosi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Separazione delle informazioni per migliorare l'accuratezza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Workflow del progetto</a:t>
            </a:r>
          </a:p>
        </p:txBody>
      </p:sp>
    </p:spTree>
    <p:extLst>
      <p:ext uri="{BB962C8B-B14F-4D97-AF65-F5344CB8AC3E}">
        <p14:creationId xmlns:p14="http://schemas.microsoft.com/office/powerpoint/2010/main" val="380951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48" y="596793"/>
            <a:ext cx="9849751" cy="974178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3. Modellazione del Problema</a:t>
            </a:r>
            <a:endParaRPr lang="it-IT" sz="5400" dirty="0">
              <a:solidFill>
                <a:srgbClr val="15608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14:cNvPr>
              <p14:cNvContentPartPr/>
              <p14:nvPr/>
            </p14:nvContentPartPr>
            <p14:xfrm>
              <a:off x="9170553" y="2796424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6233" y="279210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14:cNvPr>
              <p14:cNvContentPartPr/>
              <p14:nvPr/>
            </p14:nvContentPartPr>
            <p14:xfrm>
              <a:off x="5548593" y="1731184"/>
              <a:ext cx="36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273" y="1726864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B0E4E14-1226-2722-4DEC-B4AF9DD2B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10" y="1570971"/>
            <a:ext cx="2925707" cy="4455646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A1458F03-1A02-E663-3E24-E25A2CC2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20" y="1654406"/>
            <a:ext cx="5003034" cy="198010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Divisione in anamnesi e diagnosi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Separazione delle informazioni per migliorare l'accuratezza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b="1" dirty="0">
                <a:latin typeface="Baskerville Old Face" panose="02020602080505020303" pitchFamily="18" charset="0"/>
              </a:rPr>
              <a:t>Workflow del progetto</a:t>
            </a:r>
          </a:p>
        </p:txBody>
      </p:sp>
    </p:spTree>
    <p:extLst>
      <p:ext uri="{BB962C8B-B14F-4D97-AF65-F5344CB8AC3E}">
        <p14:creationId xmlns:p14="http://schemas.microsoft.com/office/powerpoint/2010/main" val="46191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14:cNvPr>
              <p14:cNvContentPartPr/>
              <p14:nvPr/>
            </p14:nvContentPartPr>
            <p14:xfrm>
              <a:off x="9170553" y="2796424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87F8BE5-DFE9-6004-A855-4E1E24648E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6233" y="279210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14:cNvPr>
              <p14:cNvContentPartPr/>
              <p14:nvPr/>
            </p14:nvContentPartPr>
            <p14:xfrm>
              <a:off x="5548593" y="1731184"/>
              <a:ext cx="36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F4F8DD11-5446-62F6-5163-EA1DF95E2E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273" y="1726864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158EACC-EF43-6C52-EA5B-B0DF7E93CE5F}"/>
              </a:ext>
            </a:extLst>
          </p:cNvPr>
          <p:cNvSpPr txBox="1">
            <a:spLocks/>
          </p:cNvSpPr>
          <p:nvPr/>
        </p:nvSpPr>
        <p:spPr>
          <a:xfrm>
            <a:off x="1474217" y="2057670"/>
            <a:ext cx="8530366" cy="156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Scelta del modello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Criteri: prestazioni, supporto della lingua italiana, adattabilità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DeepMount00/</a:t>
            </a:r>
            <a:r>
              <a:rPr lang="it-IT" sz="2400" dirty="0" err="1">
                <a:latin typeface="Baskerville Old Face" panose="02020602080505020303" pitchFamily="18" charset="0"/>
              </a:rPr>
              <a:t>universal_ner_ita</a:t>
            </a:r>
            <a:br>
              <a:rPr lang="it-IT" sz="2400" dirty="0">
                <a:latin typeface="Baskerville Old Face" panose="02020602080505020303" pitchFamily="18" charset="0"/>
              </a:rPr>
            </a:br>
            <a:r>
              <a:rPr lang="it-IT" sz="2400" dirty="0">
                <a:latin typeface="Baskerville Old Face" panose="02020602080505020303" pitchFamily="18" charset="0"/>
              </a:rPr>
              <a:t> - Motivazione della scelta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0A4AF9B-DA87-D451-1F09-412CBD79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48" y="596793"/>
            <a:ext cx="9849751" cy="974178"/>
          </a:xfrm>
        </p:spPr>
        <p:txBody>
          <a:bodyPr anchor="b">
            <a:normAutofit/>
          </a:bodyPr>
          <a:lstStyle/>
          <a:p>
            <a:r>
              <a:rPr lang="it-IT" sz="54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3. Modellazione del Problema</a:t>
            </a:r>
            <a:endParaRPr lang="it-IT" sz="5400" dirty="0">
              <a:solidFill>
                <a:srgbClr val="1560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2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3694F4-7FFE-D56A-3472-285DAE34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4. Estrazione e Analisi dei Dati:</a:t>
            </a:r>
            <a:b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</a:br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	</a:t>
            </a:r>
            <a:r>
              <a:rPr lang="it-IT" sz="4800" dirty="0" err="1">
                <a:solidFill>
                  <a:srgbClr val="156082"/>
                </a:solidFill>
                <a:latin typeface="Baskerville Old Face" panose="02020602080505020303" pitchFamily="18" charset="0"/>
              </a:rPr>
              <a:t>Pre</a:t>
            </a:r>
            <a:r>
              <a:rPr lang="it-IT" sz="4800" dirty="0">
                <a:solidFill>
                  <a:srgbClr val="156082"/>
                </a:solidFill>
                <a:latin typeface="Baskerville Old Face" panose="02020602080505020303" pitchFamily="18" charset="0"/>
              </a:rPr>
              <a:t>-processing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FFFCF-C6DF-3F5C-2CD0-F38F1809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2704015"/>
            <a:ext cx="9941319" cy="45720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latin typeface="Baskerville Old Face" panose="02020602080505020303" pitchFamily="18" charset="0"/>
              </a:rPr>
              <a:t>Suddivisione in anamnesi e diagnosi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F008344-2716-16A2-EB90-D11981EA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250940"/>
            <a:ext cx="10515599" cy="28623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Paragrafi target per ogni testo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testo1_sections = ['ANAMNESI', 'MALATTIA ATTUALE','CONTESTO', 'EVOLUZIONE CLINICA', 'DECORSO CLINICO', 'EVOLUZIONE']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testo2_sections = ['MALATTIA IN CORSO', 'ESAME FISICO', 'ESAMI COMPLEMENTARI', 'DIAGNOSI', 'FARMACI’]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Funzione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per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selezionare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paragrafi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specifici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GB" altLang="it-I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extract_sections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(paragraphs, sections):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extracted = []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para in paragraphs: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lower_para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para.strip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().lower()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section in sections: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 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lower_para.startswith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section.lower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()):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extracted.append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(para)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break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 '\n\</a:t>
            </a:r>
            <a:r>
              <a:rPr kumimoji="0" lang="en-GB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n'.join</a:t>
            </a:r>
            <a:r>
              <a:rPr kumimoji="0" lang="en-GB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(extracted)</a:t>
            </a:r>
          </a:p>
        </p:txBody>
      </p:sp>
    </p:spTree>
    <p:extLst>
      <p:ext uri="{BB962C8B-B14F-4D97-AF65-F5344CB8AC3E}">
        <p14:creationId xmlns:p14="http://schemas.microsoft.com/office/powerpoint/2010/main" val="2836952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99ACDC9EC716B4496E06220B265667C" ma:contentTypeVersion="14" ma:contentTypeDescription="Creare un nuovo documento." ma:contentTypeScope="" ma:versionID="715113c014245f4237f40dbe32d8b0b8">
  <xsd:schema xmlns:xsd="http://www.w3.org/2001/XMLSchema" xmlns:xs="http://www.w3.org/2001/XMLSchema" xmlns:p="http://schemas.microsoft.com/office/2006/metadata/properties" xmlns:ns2="c510f591-63fb-4359-b843-22b8a5d88c1a" xmlns:ns3="9d614cdb-12c6-4c3a-a569-22c7451f424d" targetNamespace="http://schemas.microsoft.com/office/2006/metadata/properties" ma:root="true" ma:fieldsID="2c7a0c5f054e45ff50e37fe0ac53034d" ns2:_="" ns3:_="">
    <xsd:import namespace="c510f591-63fb-4359-b843-22b8a5d88c1a"/>
    <xsd:import namespace="9d614cdb-12c6-4c3a-a569-22c7451f42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10f591-63fb-4359-b843-22b8a5d88c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14cdb-12c6-4c3a-a569-22c7451f424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fa8e9bb-15f4-4d8b-9ffd-c1a3156d8908}" ma:internalName="TaxCatchAll" ma:showField="CatchAllData" ma:web="9d614cdb-12c6-4c3a-a569-22c7451f42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5C6DB2-332A-4506-B8CB-4D5E03AF38E4}"/>
</file>

<file path=customXml/itemProps2.xml><?xml version="1.0" encoding="utf-8"?>
<ds:datastoreItem xmlns:ds="http://schemas.openxmlformats.org/officeDocument/2006/customXml" ds:itemID="{71294365-DD9E-4D32-8CF5-D169F4D2124D}"/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4973</Words>
  <Application>Microsoft Office PowerPoint</Application>
  <PresentationFormat>Widescreen</PresentationFormat>
  <Paragraphs>494</Paragraphs>
  <Slides>34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Baskerville Old Face</vt:lpstr>
      <vt:lpstr>Courier New</vt:lpstr>
      <vt:lpstr>Wingdings</vt:lpstr>
      <vt:lpstr>Tema di Office</vt:lpstr>
      <vt:lpstr>HEALTHLENS</vt:lpstr>
      <vt:lpstr>Indice</vt:lpstr>
      <vt:lpstr>1. Introduzione</vt:lpstr>
      <vt:lpstr>2. Risorse - Dataset</vt:lpstr>
      <vt:lpstr>2. Risorse - Strumenti Utilizzati</vt:lpstr>
      <vt:lpstr>3. Modellazione del Problema</vt:lpstr>
      <vt:lpstr>3. Modellazione del Problema</vt:lpstr>
      <vt:lpstr>3. Modellazione del Problema</vt:lpstr>
      <vt:lpstr>4. Estrazione e Analisi dei Dati:  Pre-processing</vt:lpstr>
      <vt:lpstr>4. Estrazione e Analisi dei Dati:  Pre-processing</vt:lpstr>
      <vt:lpstr>4. Estrazione e Analisi dei Dati:  NER</vt:lpstr>
      <vt:lpstr>4. Estrazione e Analisi dei Dati:  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9. Risultati</vt:lpstr>
      <vt:lpstr>10. Futuri Sviluppi e Ricerche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DORIANA TRAETTO</dc:creator>
  <cp:lastModifiedBy>DORIANA TRAETTO</cp:lastModifiedBy>
  <cp:revision>6</cp:revision>
  <dcterms:created xsi:type="dcterms:W3CDTF">2024-06-11T08:11:50Z</dcterms:created>
  <dcterms:modified xsi:type="dcterms:W3CDTF">2024-06-11T15:32:10Z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2024-06-11T10:16:22Z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086482de-ca7f-4d28-9b51-4e301eb07475</vt:lpwstr>
  </property>
  <property fmtid="{D5CDD505-2E9C-101B-9397-08002B2CF9AE}" pid="8" name="MSIP_Label_2ad0b24d-6422-44b0-b3de-abb3a9e8c81a_ContentBits">
    <vt:lpwstr>0</vt:lpwstr>
  </property>
</Properties>
</file>